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41" r:id="rId5"/>
  </p:sldMasterIdLst>
  <p:notesMasterIdLst>
    <p:notesMasterId r:id="rId19"/>
  </p:notesMasterIdLst>
  <p:sldIdLst>
    <p:sldId id="502" r:id="rId6"/>
    <p:sldId id="503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5" r:id="rId15"/>
    <p:sldId id="516" r:id="rId16"/>
    <p:sldId id="517" r:id="rId17"/>
    <p:sldId id="518" r:id="rId18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uchheit, Caitlin" initials="BC" lastIdx="4" clrIdx="6"/>
  <p:cmAuthor id="1" name="Banashefski, Bryana" initials="BB" lastIdx="23" clrIdx="0"/>
  <p:cmAuthor id="8" name="Geong, Danielle, CTR, DHA" initials="GDCD" lastIdx="19" clrIdx="7">
    <p:extLst>
      <p:ext uri="{19B8F6BF-5375-455C-9EA6-DF929625EA0E}">
        <p15:presenceInfo xmlns:p15="http://schemas.microsoft.com/office/powerpoint/2012/main" userId="Geong, Danielle, CTR, DHA" providerId="None"/>
      </p:ext>
    </p:extLst>
  </p:cmAuthor>
  <p:cmAuthor id="2" name="Doug Zwiselsberger" initials="DZ" lastIdx="7" clrIdx="1"/>
  <p:cmAuthor id="9" name="Redmond, Linda, CTR, DHA" initials="RLCD" lastIdx="18" clrIdx="8">
    <p:extLst>
      <p:ext uri="{19B8F6BF-5375-455C-9EA6-DF929625EA0E}">
        <p15:presenceInfo xmlns:p15="http://schemas.microsoft.com/office/powerpoint/2012/main" userId="Redmond, Linda, CTR, DHA" providerId="None"/>
      </p:ext>
    </p:extLst>
  </p:cmAuthor>
  <p:cmAuthor id="3" name="Holden, Eric" initials="EH" lastIdx="6" clrIdx="2"/>
  <p:cmAuthor id="10" name="Philemon, Claudy, CTR, DHA" initials="PCCD" lastIdx="1" clrIdx="9">
    <p:extLst>
      <p:ext uri="{19B8F6BF-5375-455C-9EA6-DF929625EA0E}">
        <p15:presenceInfo xmlns:p15="http://schemas.microsoft.com/office/powerpoint/2012/main" userId="Philemon, Claudy, CTR, DHA" providerId="None"/>
      </p:ext>
    </p:extLst>
  </p:cmAuthor>
  <p:cmAuthor id="4" name="Findlay, Laura" initials="LF" lastIdx="2" clrIdx="3"/>
  <p:cmAuthor id="11" name="Yourk, Daniel J MAJ MIL USA MEDCOM BAMC" initials="YDJMMUMB" lastIdx="1" clrIdx="10">
    <p:extLst>
      <p:ext uri="{19B8F6BF-5375-455C-9EA6-DF929625EA0E}">
        <p15:presenceInfo xmlns:p15="http://schemas.microsoft.com/office/powerpoint/2012/main" userId="Yourk, Daniel J MAJ MIL USA MEDCOM BAMC" providerId="None"/>
      </p:ext>
    </p:extLst>
  </p:cmAuthor>
  <p:cmAuthor id="5" name="Baker, Laura" initials="LB" lastIdx="3" clrIdx="4"/>
  <p:cmAuthor id="6" name="Shah, Monika K" initials="MS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9EDF4"/>
    <a:srgbClr val="D0D8E8"/>
    <a:srgbClr val="339933"/>
    <a:srgbClr val="D6E2EE"/>
    <a:srgbClr val="F3C5E4"/>
    <a:srgbClr val="000066"/>
    <a:srgbClr val="051C48"/>
    <a:srgbClr val="960000"/>
    <a:srgbClr val="497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911" autoAdjust="0"/>
    <p:restoredTop sz="94343" autoAdjust="0"/>
  </p:normalViewPr>
  <p:slideViewPr>
    <p:cSldViewPr>
      <p:cViewPr varScale="1">
        <p:scale>
          <a:sx n="111" d="100"/>
          <a:sy n="111" d="100"/>
        </p:scale>
        <p:origin x="1236" y="84"/>
      </p:cViewPr>
      <p:guideLst>
        <p:guide orient="horz" pos="2160"/>
        <p:guide pos="9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, Charles T COL USARMY DHA TRIPLER AMC (USA)" userId="de72b1c6-e214-4226-8a39-393ed32c5769" providerId="ADAL" clId="{178C181E-87F9-4277-8479-045821E709BB}"/>
    <pc:docChg chg="custSel modSld">
      <pc:chgData name="Nguyen, Charles T COL USARMY DHA TRIPLER AMC (USA)" userId="de72b1c6-e214-4226-8a39-393ed32c5769" providerId="ADAL" clId="{178C181E-87F9-4277-8479-045821E709BB}" dt="2025-08-21T02:35:20.591" v="0" actId="478"/>
      <pc:docMkLst>
        <pc:docMk/>
      </pc:docMkLst>
      <pc:sldChg chg="delSp mod">
        <pc:chgData name="Nguyen, Charles T COL USARMY DHA TRIPLER AMC (USA)" userId="de72b1c6-e214-4226-8a39-393ed32c5769" providerId="ADAL" clId="{178C181E-87F9-4277-8479-045821E709BB}" dt="2025-08-21T02:35:20.591" v="0" actId="478"/>
        <pc:sldMkLst>
          <pc:docMk/>
          <pc:sldMk cId="577044170" sldId="510"/>
        </pc:sldMkLst>
        <pc:spChg chg="del">
          <ac:chgData name="Nguyen, Charles T COL USARMY DHA TRIPLER AMC (USA)" userId="de72b1c6-e214-4226-8a39-393ed32c5769" providerId="ADAL" clId="{178C181E-87F9-4277-8479-045821E709BB}" dt="2025-08-21T02:35:20.591" v="0" actId="478"/>
          <ac:spMkLst>
            <pc:docMk/>
            <pc:sldMk cId="577044170" sldId="510"/>
            <ac:spMk id="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3170582" cy="480388"/>
          </a:xfrm>
          <a:prstGeom prst="rect">
            <a:avLst/>
          </a:prstGeom>
        </p:spPr>
        <p:txBody>
          <a:bodyPr vert="horz" lIns="96637" tIns="48320" rIns="96637" bIns="483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5" y="2"/>
            <a:ext cx="3170582" cy="480388"/>
          </a:xfrm>
          <a:prstGeom prst="rect">
            <a:avLst/>
          </a:prstGeom>
        </p:spPr>
        <p:txBody>
          <a:bodyPr vert="horz" lIns="96637" tIns="48320" rIns="96637" bIns="483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E714CB-23A4-4CF5-A351-2751171C4179}" type="datetimeFigureOut">
              <a:rPr lang="en-US"/>
              <a:pPr>
                <a:defRPr/>
              </a:pPr>
              <a:t>8/20/2025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7" tIns="48320" rIns="96637" bIns="483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4561229"/>
            <a:ext cx="5850835" cy="4320213"/>
          </a:xfrm>
          <a:prstGeom prst="rect">
            <a:avLst/>
          </a:prstGeom>
        </p:spPr>
        <p:txBody>
          <a:bodyPr vert="horz" lIns="96637" tIns="48320" rIns="96637" bIns="483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119175"/>
            <a:ext cx="3170582" cy="480388"/>
          </a:xfrm>
          <a:prstGeom prst="rect">
            <a:avLst/>
          </a:prstGeom>
        </p:spPr>
        <p:txBody>
          <a:bodyPr vert="horz" lIns="96637" tIns="48320" rIns="96637" bIns="483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5" y="9119175"/>
            <a:ext cx="3170582" cy="480388"/>
          </a:xfrm>
          <a:prstGeom prst="rect">
            <a:avLst/>
          </a:prstGeom>
        </p:spPr>
        <p:txBody>
          <a:bodyPr vert="horz" wrap="square" lIns="96637" tIns="48320" rIns="96637" bIns="483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D44A40-9F50-4BCD-92E5-B773EA90DD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2181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28801"/>
            <a:ext cx="10363200" cy="31400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636000" cy="11430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D0BB-9A1C-4DA8-8F20-59528A5FFF06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7721600" cy="365125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BF73-D3D0-41E2-853D-2BCC9303CE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61801"/>
            <a:ext cx="8991600" cy="113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7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70E9-48AE-43CC-876F-50D002205C57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D6E5-CC80-4AA1-BAB5-DE0437FCC5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73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7EC7-F27A-4DF6-82D5-00C4390ACC38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E9A53-28B5-4EB7-8E75-2F95BFEDD0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5881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6D3E-A1DE-4D14-8B5D-0A23E3A8604A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804B0-2B66-4B0B-A527-6801119A03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5070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55FE-FFCF-4192-A254-CA997B03D1B9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2015-CEF7-48B3-BB9B-28ACBCE088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015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5155-8B37-4EEF-B7D1-6820F850343B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EF8C74B-B343-45AE-ABFB-02322DD66E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169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70E9-48AE-43CC-876F-50D002205C57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D6E5-CC80-4AA1-BAB5-DE0437FCC5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526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7EC7-F27A-4DF6-82D5-00C4390ACC38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E9A53-28B5-4EB7-8E75-2F95BFEDD0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569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6D3E-A1DE-4D14-8B5D-0A23E3A8604A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804B0-2B66-4B0B-A527-6801119A03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921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55FE-FFCF-4192-A254-CA997B03D1B9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2015-CEF7-48B3-BB9B-28ACBCE088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232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837" y="4876800"/>
            <a:ext cx="742632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28801"/>
            <a:ext cx="10363200" cy="31400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636000" cy="11430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D0BB-9A1C-4DA8-8F20-59528A5FFF06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7721600" cy="365125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BF73-D3D0-41E2-853D-2BCC9303CE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914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AF37C-3F3D-4862-8F12-7044B1027B66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8E3C1-512A-4777-BA9A-CBA7A7162EC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937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5155-8B37-4EEF-B7D1-6820F850343B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EF8C74B-B343-45AE-ABFB-02322DD66E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207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904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68463"/>
            <a:ext cx="10972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AAF37C-3F3D-4862-8F12-7044B1027B66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6800" y="6356351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6356351"/>
            <a:ext cx="1422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C68E3C1-512A-4777-BA9A-CBA7A7162E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618" y="1447801"/>
            <a:ext cx="1232323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618" y="6180138"/>
            <a:ext cx="1232323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44129" y="242119"/>
            <a:ext cx="2104871" cy="9445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182565"/>
            <a:ext cx="990600" cy="990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49" r:id="rId3"/>
    <p:sldLayoutId id="2147483750" r:id="rId4"/>
    <p:sldLayoutId id="2147483751" r:id="rId5"/>
    <p:sldLayoutId id="2147483752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Lucida Sans Unicode" panose="020B0602030504020204" pitchFamily="34" charset="0"/>
        <a:buChar char="∎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Lucida Sans Unicode" panose="020B0602030504020204" pitchFamily="34" charset="0"/>
        <a:buChar char="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Lucida Sans Unicode" panose="020B0602030504020204" pitchFamily="34" charset="0"/>
        <a:buChar char="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904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68463"/>
            <a:ext cx="10972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AAF37C-3F3D-4862-8F12-7044B1027B66}" type="datetime1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6800" y="6356351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“Medically Ready Force…Ready Medical Force”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6356351"/>
            <a:ext cx="1422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C68E3C1-512A-4777-BA9A-CBA7A7162E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618" y="1447801"/>
            <a:ext cx="1232323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618" y="6180138"/>
            <a:ext cx="1232323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123013"/>
            <a:ext cx="2757280" cy="139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66"/>
          <p:cNvSpPr txBox="1">
            <a:spLocks noChangeArrowheads="1"/>
          </p:cNvSpPr>
          <p:nvPr userDrawn="1"/>
        </p:nvSpPr>
        <p:spPr bwMode="auto">
          <a:xfrm>
            <a:off x="5410200" y="6629400"/>
            <a:ext cx="1782860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Interstate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Interstate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Interstate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Interstate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Interstat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Interstat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Interstat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Interstat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Interstate" pitchFamily="2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srgbClr val="FF0000"/>
                </a:solidFill>
                <a:latin typeface="Arial" charset="0"/>
              </a:rPr>
              <a:t>FOR OFFICIAL USE ONLY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600" y="152400"/>
            <a:ext cx="1205345" cy="1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1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Lucida Sans Unicode" panose="020B0602030504020204" pitchFamily="34" charset="0"/>
        <a:buChar char="∎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Lucida Sans Unicode" panose="020B0602030504020204" pitchFamily="34" charset="0"/>
        <a:buChar char="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Lucida Sans Unicode" panose="020B0602030504020204" pitchFamily="34" charset="0"/>
        <a:buChar char="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tp.health.mil/path/user/Login.js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sc.health.mi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tp.health.mil/path/user/Login.j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sc.health.mi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Global Teleconsultation Portal (GTP)</a:t>
            </a:r>
            <a:b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73264" y="2133600"/>
            <a:ext cx="10835640" cy="237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latin typeface="Arial" panose="020B0604020202020204" pitchFamily="34" charset="0"/>
                <a:cs typeface="Arial" panose="020B0604020202020204" pitchFamily="34" charset="0"/>
              </a:rPr>
              <a:t>Responding to a Consult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19" y="4293602"/>
            <a:ext cx="8071658" cy="155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13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GTP Account and Access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609600" y="1668463"/>
            <a:ext cx="109728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on: </a:t>
            </a:r>
            <a:r>
              <a:rPr lang="en-US" sz="2400" u="sng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GTP (v5.0) -  Login (health.mil)</a:t>
            </a:r>
            <a:r>
              <a:rPr lang="en-US" sz="24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to the home screen on the GTP site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Request an Account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458AA-0E3C-BDF2-15CA-D4870265E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942658"/>
            <a:ext cx="9906000" cy="321333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0EB175-68D6-683C-833F-D1F5DBB25530}"/>
              </a:ext>
            </a:extLst>
          </p:cNvPr>
          <p:cNvCxnSpPr/>
          <p:nvPr/>
        </p:nvCxnSpPr>
        <p:spPr>
          <a:xfrm>
            <a:off x="4724400" y="58674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46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Requesting a GTP Account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 in all required fields, then click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BD002A-CFE6-DCC2-5A0C-97F57DEA2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9" y="2358230"/>
            <a:ext cx="11506201" cy="33567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12AB48-ECE1-E17F-28D2-7504441A515E}"/>
              </a:ext>
            </a:extLst>
          </p:cNvPr>
          <p:cNvSpPr/>
          <p:nvPr/>
        </p:nvSpPr>
        <p:spPr>
          <a:xfrm>
            <a:off x="457200" y="3429000"/>
            <a:ext cx="1219200" cy="1905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2811D4-31D6-469D-8A73-7F1A615391C4}"/>
              </a:ext>
            </a:extLst>
          </p:cNvPr>
          <p:cNvSpPr/>
          <p:nvPr/>
        </p:nvSpPr>
        <p:spPr>
          <a:xfrm>
            <a:off x="6629400" y="3429000"/>
            <a:ext cx="1371600" cy="1600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09D45B-F6D1-AD12-B361-A8E6A22B15C8}"/>
              </a:ext>
            </a:extLst>
          </p:cNvPr>
          <p:cNvCxnSpPr/>
          <p:nvPr/>
        </p:nvCxnSpPr>
        <p:spPr>
          <a:xfrm flipV="1">
            <a:off x="6400800" y="5714999"/>
            <a:ext cx="0" cy="411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308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Requesting a GTP Account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" y="1676400"/>
            <a:ext cx="8885751" cy="457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0" y="2040335"/>
            <a:ext cx="2834219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required fields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“I accept the above user agreement” box</a:t>
            </a:r>
          </a:p>
          <a:p>
            <a:pPr lvl="0">
              <a:defRPr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“Submit User Request” tab</a:t>
            </a:r>
          </a:p>
          <a:p>
            <a:pPr lvl="0">
              <a:defRPr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submitted the request will be reviewed and approved by an administrator within 24-72 hours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6800" y="2590800"/>
            <a:ext cx="4445000" cy="16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0" y="5733654"/>
            <a:ext cx="2286000" cy="2099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81600" y="6051551"/>
            <a:ext cx="5334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87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Training POCs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915838" y="1752600"/>
            <a:ext cx="10515600" cy="5010960"/>
          </a:xfrm>
        </p:spPr>
        <p:txBody>
          <a:bodyPr/>
          <a:lstStyle/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COL. Charles T. Nguyen – GTP Medical Director </a:t>
            </a:r>
          </a:p>
          <a:p>
            <a:pPr marL="0" indent="0" algn="ctr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Mr. Steven Parks – GTP Government Lead Program</a:t>
            </a:r>
          </a:p>
          <a:p>
            <a:pPr marL="0" indent="0" algn="ctr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Manager Mr. Richard Mcclelland– GTP Atlantic Program Manager </a:t>
            </a:r>
          </a:p>
          <a:p>
            <a:pPr marL="0" indent="0" algn="ctr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Mrs. Ryshena Eversley – Indo-Pacific Program Manager </a:t>
            </a:r>
          </a:p>
          <a:p>
            <a:pPr marL="0" indent="0" algn="ctr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Mr. Aaron Pines– GTP Pacific Program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Manager </a:t>
            </a: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2000" b="1" dirty="0"/>
              <a:t>GTP HELP DESK</a:t>
            </a: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https://gsc.health.mil</a:t>
            </a:r>
            <a:r>
              <a:rPr lang="en-US" sz="2400" dirty="0"/>
              <a:t>                         1-800-600-9332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2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Responding to a GTP Consultation Procedure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PREFACE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GTP (Global Teleconsultation Platform) is designed to be a worldwide-accessible, HIPAA-compliant, secure, web-based system for health care personnel (IDC, RN, NP, PA, Physicians) allowing them access to medical specialists from the PATH/GTP System. The area of coverage includes EUCOM, CENTCOM, and AFRICOM and their regionally associated Fleet, Army, Air Force and Marine assets.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HOW TO PLACE A CONSULT REQUEST IN GTP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Start by going to the login page : </a:t>
            </a:r>
            <a:r>
              <a:rPr lang="en-US" sz="16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GTP (v5.0) -  Login (health.mil)</a:t>
            </a:r>
            <a: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41119" y="4150302"/>
            <a:ext cx="3946082" cy="20005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don’t already have an account, request an account by clicking </a:t>
            </a:r>
            <a:r>
              <a:rPr lang="en-US" altLang="en-US" sz="1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an Account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guidance on requesting an account refer to slides 10-12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05C54-1FCF-39D1-5BEE-6CA3CC9D8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23" y="3759591"/>
            <a:ext cx="6645718" cy="239639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FA50CD-195B-93C6-AAC9-EED8ED6EB6C1}"/>
              </a:ext>
            </a:extLst>
          </p:cNvPr>
          <p:cNvCxnSpPr/>
          <p:nvPr/>
        </p:nvCxnSpPr>
        <p:spPr>
          <a:xfrm>
            <a:off x="3352800" y="59436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18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Responding to a GTP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496202"/>
            <a:ext cx="7591245" cy="139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GTP notification-received via email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Respond  to the originating medical personnel within 1 business day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Select the case number and it will direct you to the case</a:t>
            </a:r>
          </a:p>
          <a:p>
            <a:pPr algn="l"/>
            <a:endParaRPr lang="en-US" sz="18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706709" y="1692217"/>
            <a:ext cx="2139851" cy="6699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Click on case #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FA26D7-2B4F-BEDF-614A-0446D76B7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45" y="2438400"/>
            <a:ext cx="9910689" cy="365358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C1DA15F-CC49-C9EA-4FE8-23D0B9A6501F}"/>
              </a:ext>
            </a:extLst>
          </p:cNvPr>
          <p:cNvSpPr/>
          <p:nvPr/>
        </p:nvSpPr>
        <p:spPr>
          <a:xfrm>
            <a:off x="6248400" y="3657600"/>
            <a:ext cx="1600200" cy="30480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B991FD-2AC8-FF24-AFB7-6A01B55FB6F0}"/>
              </a:ext>
            </a:extLst>
          </p:cNvPr>
          <p:cNvSpPr/>
          <p:nvPr/>
        </p:nvSpPr>
        <p:spPr>
          <a:xfrm>
            <a:off x="5562600" y="4267200"/>
            <a:ext cx="1905000" cy="1524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7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Responding to a GTP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15" name="Title 1"/>
          <p:cNvSpPr txBox="1">
            <a:spLocks noGrp="1"/>
          </p:cNvSpPr>
          <p:nvPr>
            <p:ph idx="1"/>
          </p:nvPr>
        </p:nvSpPr>
        <p:spPr bwMode="auto">
          <a:xfrm>
            <a:off x="609600" y="1668463"/>
            <a:ext cx="10972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After clicking on the case # from the email, the selected case will open in your browser</a:t>
            </a:r>
          </a:p>
          <a:p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5830E-9EC0-D4EB-74DF-A0136BDB5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" y="2442182"/>
            <a:ext cx="11176000" cy="310444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53B9E74-F1B4-5755-633A-B8858FAD1A30}"/>
              </a:ext>
            </a:extLst>
          </p:cNvPr>
          <p:cNvSpPr/>
          <p:nvPr/>
        </p:nvSpPr>
        <p:spPr>
          <a:xfrm>
            <a:off x="4191000" y="2971800"/>
            <a:ext cx="533400" cy="2286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145300-FD73-8FF6-D088-A155FE877795}"/>
              </a:ext>
            </a:extLst>
          </p:cNvPr>
          <p:cNvSpPr/>
          <p:nvPr/>
        </p:nvSpPr>
        <p:spPr>
          <a:xfrm>
            <a:off x="457200" y="5318760"/>
            <a:ext cx="990600" cy="2286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E5E58F-44AE-E7AF-C1B3-92DEA7AAF65D}"/>
              </a:ext>
            </a:extLst>
          </p:cNvPr>
          <p:cNvSpPr/>
          <p:nvPr/>
        </p:nvSpPr>
        <p:spPr>
          <a:xfrm>
            <a:off x="2438400" y="3429000"/>
            <a:ext cx="762000" cy="2286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91A98B-8109-E995-C09A-9052627C7A49}"/>
              </a:ext>
            </a:extLst>
          </p:cNvPr>
          <p:cNvSpPr/>
          <p:nvPr/>
        </p:nvSpPr>
        <p:spPr>
          <a:xfrm>
            <a:off x="2514600" y="3733800"/>
            <a:ext cx="609600" cy="76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F3D1F3-19D8-1C85-744C-3E05E9C21CB3}"/>
              </a:ext>
            </a:extLst>
          </p:cNvPr>
          <p:cNvSpPr/>
          <p:nvPr/>
        </p:nvSpPr>
        <p:spPr>
          <a:xfrm>
            <a:off x="2514600" y="3886200"/>
            <a:ext cx="1447800" cy="1524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18B463-25A7-7B06-B177-7AFE3A032B6F}"/>
              </a:ext>
            </a:extLst>
          </p:cNvPr>
          <p:cNvSpPr/>
          <p:nvPr/>
        </p:nvSpPr>
        <p:spPr>
          <a:xfrm>
            <a:off x="8458200" y="3505200"/>
            <a:ext cx="889000" cy="1261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6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Responding to a GTP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2762" y="1527417"/>
            <a:ext cx="600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logged in, the responder sees the screen below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89753" y="2144313"/>
            <a:ext cx="976375" cy="211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59" y="1891130"/>
            <a:ext cx="9686741" cy="4361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4459" y="1896749"/>
            <a:ext cx="1181669" cy="247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77200" y="2971799"/>
            <a:ext cx="990600" cy="111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57500" y="3011423"/>
            <a:ext cx="1676400" cy="71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24200" y="4953000"/>
            <a:ext cx="1143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51994" y="2590800"/>
            <a:ext cx="158206" cy="227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Responding to a GTP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752600"/>
            <a:ext cx="7798989" cy="48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Click on “Attachments” to view (documents, images) for the case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Validate patient history with MHS GENESIS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6543"/>
            <a:ext cx="10426045" cy="39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0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Responding to a GTP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42075" y="1544321"/>
            <a:ext cx="5933902" cy="48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Click on “Add New Comment” to respond to the case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27785"/>
            <a:ext cx="9753600" cy="40718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9600" y="4038600"/>
            <a:ext cx="34290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3009900" y="2849881"/>
            <a:ext cx="1409700" cy="171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3098484"/>
            <a:ext cx="838200" cy="101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76600" y="3459162"/>
            <a:ext cx="1409700" cy="172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0" y="3632006"/>
            <a:ext cx="990600" cy="360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1" y="4114800"/>
            <a:ext cx="762000" cy="673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6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Responding to a GTP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28600" y="1600200"/>
            <a:ext cx="11685502" cy="121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Enter your response/recommendation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Click on comment type </a:t>
            </a:r>
            <a:r>
              <a:rPr lang="en-US" sz="1200" b="1" dirty="0"/>
              <a:t>CLINICAL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Click on “</a:t>
            </a:r>
            <a:r>
              <a:rPr lang="en-US" sz="1200" b="1" dirty="0"/>
              <a:t>I have read and reviewed the above information</a:t>
            </a:r>
            <a:r>
              <a:rPr lang="en-US" sz="1200" dirty="0"/>
              <a:t>” AND “</a:t>
            </a:r>
            <a:r>
              <a:rPr lang="en-US" sz="1200" b="1" dirty="0"/>
              <a:t>I have read &amp; reviewed the EHR/GENESIS notes</a:t>
            </a:r>
            <a:r>
              <a:rPr lang="en-US" sz="1200" dirty="0"/>
              <a:t>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Click on proper workload credit/E&amp;M Coding based on diagnosis and the time spent answering the consult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Click “</a:t>
            </a:r>
            <a:r>
              <a:rPr lang="en-US" sz="1200" b="1" dirty="0"/>
              <a:t>Submit Comment</a:t>
            </a:r>
            <a:r>
              <a:rPr lang="en-US" sz="1200" dirty="0"/>
              <a:t>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4DB085-72A2-3F2E-2E19-F4DEE618D1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39" b="25862"/>
          <a:stretch/>
        </p:blipFill>
        <p:spPr>
          <a:xfrm>
            <a:off x="762001" y="2666999"/>
            <a:ext cx="10439399" cy="34266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5D5207-DFDE-AC00-0DAE-D290CBFEA7D5}"/>
              </a:ext>
            </a:extLst>
          </p:cNvPr>
          <p:cNvSpPr/>
          <p:nvPr/>
        </p:nvSpPr>
        <p:spPr>
          <a:xfrm>
            <a:off x="1981200" y="2666999"/>
            <a:ext cx="762000" cy="22860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7A64C5-FF3D-0805-4CE8-7E71EE529510}"/>
              </a:ext>
            </a:extLst>
          </p:cNvPr>
          <p:cNvSpPr/>
          <p:nvPr/>
        </p:nvSpPr>
        <p:spPr>
          <a:xfrm>
            <a:off x="762001" y="2895600"/>
            <a:ext cx="2514599" cy="26267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3DB614-1A89-B2EF-6A84-A1C99F81E6EF}"/>
              </a:ext>
            </a:extLst>
          </p:cNvPr>
          <p:cNvSpPr/>
          <p:nvPr/>
        </p:nvSpPr>
        <p:spPr>
          <a:xfrm>
            <a:off x="762001" y="4572000"/>
            <a:ext cx="838199" cy="457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369CFC-F74A-6F80-3FEF-28F167B21578}"/>
              </a:ext>
            </a:extLst>
          </p:cNvPr>
          <p:cNvSpPr/>
          <p:nvPr/>
        </p:nvSpPr>
        <p:spPr>
          <a:xfrm>
            <a:off x="762001" y="5291879"/>
            <a:ext cx="3733799" cy="57552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030FD0-4403-0ACB-4A74-4F924E326133}"/>
              </a:ext>
            </a:extLst>
          </p:cNvPr>
          <p:cNvSpPr/>
          <p:nvPr/>
        </p:nvSpPr>
        <p:spPr>
          <a:xfrm>
            <a:off x="2743200" y="4648199"/>
            <a:ext cx="1752600" cy="4571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2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Documenting and Coding for a GTP Case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“Medically Ready Force…Ready Medical Force”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8C74B-B343-45AE-ABFB-02322DD66EA7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1" y="1546072"/>
            <a:ext cx="10536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*Steps to capture and receive credit for answering a GTP consult: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070303"/>
            <a:ext cx="101789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workload shall be captured with the appropriate time-based E+M code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 and CPT codes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2950" algn="l"/>
              </a:tabLst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the amount of time spent reviewing the consultation, reviewing the EHR, and providing medical advice.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2950" algn="l"/>
              </a:tabLst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any procedures, please enter the appropriate CPT code.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If you are at a MTF where the coding department does not know how to code GTP encounters, please submit a ticket to GSC: 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  <a:hlinkClick r:id="rId2"/>
              </a:rPr>
              <a:t>https://gsc.health.mil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44170"/>
      </p:ext>
    </p:extLst>
  </p:cSld>
  <p:clrMapOvr>
    <a:masterClrMapping/>
  </p:clrMapOvr>
</p:sld>
</file>

<file path=ppt/theme/theme1.xml><?xml version="1.0" encoding="utf-8"?>
<a:theme xmlns:a="http://schemas.openxmlformats.org/drawingml/2006/main" name="DHA template 2014-04-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HA template 2014-04-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4FEA46831BAB4996C47B7FAF0FA2A8" ma:contentTypeVersion="3" ma:contentTypeDescription="Create a new document." ma:contentTypeScope="" ma:versionID="012c86ac7e17efcbd51953aa3b01d2f2">
  <xsd:schema xmlns:xsd="http://www.w3.org/2001/XMLSchema" xmlns:xs="http://www.w3.org/2001/XMLSchema" xmlns:p="http://schemas.microsoft.com/office/2006/metadata/properties" xmlns:ns2="73e0fd5d-cf76-48f1-b6aa-7c49e35d3505" xmlns:ns3="14cdb0c7-0ceb-41ab-a835-4d3ff8ca666b" targetNamespace="http://schemas.microsoft.com/office/2006/metadata/properties" ma:root="true" ma:fieldsID="ca421c3c2781b5da5042663ac82bf029" ns2:_="" ns3:_="">
    <xsd:import namespace="73e0fd5d-cf76-48f1-b6aa-7c49e35d3505"/>
    <xsd:import namespace="14cdb0c7-0ceb-41ab-a835-4d3ff8ca666b"/>
    <xsd:element name="properties">
      <xsd:complexType>
        <xsd:sequence>
          <xsd:element name="documentManagement">
            <xsd:complexType>
              <xsd:all>
                <xsd:element ref="ns2:RequestID" minOccurs="0"/>
                <xsd:element ref="ns3:feb8b3f14be148e6bde5f6045aca7cef" minOccurs="0"/>
                <xsd:element ref="ns3:TaxCatchAll" minOccurs="0"/>
                <xsd:element ref="ns3:TaxCatchAllLabel" minOccurs="0"/>
                <xsd:element ref="ns3:c91f18bbd5e043e081e7a2ff2940228b" minOccurs="0"/>
                <xsd:element ref="ns3:ddb9a2f939aa43c19a5a313bbcb2857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0fd5d-cf76-48f1-b6aa-7c49e35d3505" elementFormDefault="qualified">
    <xsd:import namespace="http://schemas.microsoft.com/office/2006/documentManagement/types"/>
    <xsd:import namespace="http://schemas.microsoft.com/office/infopath/2007/PartnerControls"/>
    <xsd:element name="RequestID" ma:index="8" nillable="true" ma:displayName="RequestID" ma:description="Request ID of associated request" ma:list="{d6b1d0c3-15af-4e80-8f76-b2547f54341f}" ma:internalName="RequestID" ma:showField="Title" ma:web="73e0fd5d-cf76-48f1-b6aa-7c49e35d3505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db0c7-0ceb-41ab-a835-4d3ff8ca666b" elementFormDefault="qualified">
    <xsd:import namespace="http://schemas.microsoft.com/office/2006/documentManagement/types"/>
    <xsd:import namespace="http://schemas.microsoft.com/office/infopath/2007/PartnerControls"/>
    <xsd:element name="feb8b3f14be148e6bde5f6045aca7cef" ma:index="9" nillable="true" ma:taxonomy="true" ma:internalName="feb8b3f14be148e6bde5f6045aca7cef" ma:taxonomyFieldName="Document_x0020_Type" ma:displayName="Document Type" ma:default="" ma:fieldId="{feb8b3f1-4be1-48e6-bde5-f6045aca7cef}" ma:sspId="4859e7fd-8a9c-4765-b0cd-dcb72885bd0e" ma:termSetId="61788f81-0e91-4030-849b-84a5add3a9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a20e2b5-52f8-46a3-a174-0774eb69224f}" ma:internalName="TaxCatchAll" ma:showField="CatchAllData" ma:web="14cdb0c7-0ceb-41ab-a835-4d3ff8ca66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9a20e2b5-52f8-46a3-a174-0774eb69224f}" ma:internalName="TaxCatchAllLabel" ma:readOnly="true" ma:showField="CatchAllDataLabel" ma:web="14cdb0c7-0ceb-41ab-a835-4d3ff8ca66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91f18bbd5e043e081e7a2ff2940228b" ma:index="13" nillable="true" ma:taxonomy="true" ma:internalName="c91f18bbd5e043e081e7a2ff2940228b" ma:taxonomyFieldName="Organization" ma:displayName="Organization" ma:default="" ma:fieldId="{c91f18bb-d5e0-43e0-81e7-a2ff2940228b}" ma:sspId="4859e7fd-8a9c-4765-b0cd-dcb72885bd0e" ma:termSetId="d6d01212-7d2d-40e5-80dd-06563ad2f7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db9a2f939aa43c19a5a313bbcb28576" ma:index="15" nillable="true" ma:taxonomy="true" ma:internalName="ddb9a2f939aa43c19a5a313bbcb28576" ma:taxonomyFieldName="Document_x0020_Status" ma:displayName="Document Status" ma:default="" ma:fieldId="{ddb9a2f9-39aa-43c1-9a5a-313bbcb28576}" ma:sspId="4859e7fd-8a9c-4765-b0cd-dcb72885bd0e" ma:termSetId="3f2f7bd8-2a0d-4da2-a7fc-6aee6584989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cdb0c7-0ceb-41ab-a835-4d3ff8ca666b"/>
    <feb8b3f14be148e6bde5f6045aca7cef xmlns="14cdb0c7-0ceb-41ab-a835-4d3ff8ca666b">
      <Terms xmlns="http://schemas.microsoft.com/office/infopath/2007/PartnerControls"/>
    </feb8b3f14be148e6bde5f6045aca7cef>
    <RequestID xmlns="73e0fd5d-cf76-48f1-b6aa-7c49e35d3505">4291</RequestID>
    <c91f18bbd5e043e081e7a2ff2940228b xmlns="14cdb0c7-0ceb-41ab-a835-4d3ff8ca666b">
      <Terms xmlns="http://schemas.microsoft.com/office/infopath/2007/PartnerControls"/>
    </c91f18bbd5e043e081e7a2ff2940228b>
    <ddb9a2f939aa43c19a5a313bbcb28576 xmlns="14cdb0c7-0ceb-41ab-a835-4d3ff8ca666b">
      <Terms xmlns="http://schemas.microsoft.com/office/infopath/2007/PartnerControls"/>
    </ddb9a2f939aa43c19a5a313bbcb28576>
  </documentManagement>
</p:properties>
</file>

<file path=customXml/itemProps1.xml><?xml version="1.0" encoding="utf-8"?>
<ds:datastoreItem xmlns:ds="http://schemas.openxmlformats.org/officeDocument/2006/customXml" ds:itemID="{F8027337-4B76-4D17-872D-B1ECC9CD1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B8F61D-7D21-4748-8C37-F81D9B8DE4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e0fd5d-cf76-48f1-b6aa-7c49e35d3505"/>
    <ds:schemaRef ds:uri="14cdb0c7-0ceb-41ab-a835-4d3ff8ca6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A99E26-C096-419E-8F12-92752F22A0A8}">
  <ds:schemaRefs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14cdb0c7-0ceb-41ab-a835-4d3ff8ca666b"/>
    <ds:schemaRef ds:uri="73e0fd5d-cf76-48f1-b6aa-7c49e35d350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903a443-af33-4ed4-acf5-ee613bcb2f59}" enabled="0" method="" siteId="{8903a443-af33-4ed4-acf5-ee613bcb2f5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DHA template 2014-04-22</Template>
  <TotalTime>36290</TotalTime>
  <Words>703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Lucida Sans Unicode</vt:lpstr>
      <vt:lpstr>Wingdings</vt:lpstr>
      <vt:lpstr>DHA template 2014-04-22</vt:lpstr>
      <vt:lpstr>3_DHA template 2014-04-22</vt:lpstr>
      <vt:lpstr>Global Teleconsultation Portal (GTP) </vt:lpstr>
      <vt:lpstr>Responding to a GTP Consultation Procedure</vt:lpstr>
      <vt:lpstr>Responding to a GTP Case</vt:lpstr>
      <vt:lpstr>Responding to a GTP Case</vt:lpstr>
      <vt:lpstr>Responding to a GTP Case</vt:lpstr>
      <vt:lpstr>Responding to a GTP Case</vt:lpstr>
      <vt:lpstr>Responding to a GTP Case</vt:lpstr>
      <vt:lpstr>Responding to a GTP Case</vt:lpstr>
      <vt:lpstr>Documenting and Coding for a GTP Case</vt:lpstr>
      <vt:lpstr>GTP Account and Access</vt:lpstr>
      <vt:lpstr>Requesting a GTP Account</vt:lpstr>
      <vt:lpstr>Requesting a GTP Account</vt:lpstr>
      <vt:lpstr>Training POCs</vt:lpstr>
    </vt:vector>
  </TitlesOfParts>
  <Company>Department of Defense - Health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Catalano, Michael, CTR, DHA</dc:creator>
  <cp:lastModifiedBy>Nguyen, Charles T COL USARMY DHA TRIPLER AMC (USA)</cp:lastModifiedBy>
  <cp:revision>1653</cp:revision>
  <cp:lastPrinted>2021-02-03T13:54:00Z</cp:lastPrinted>
  <dcterms:created xsi:type="dcterms:W3CDTF">2014-05-09T16:12:25Z</dcterms:created>
  <dcterms:modified xsi:type="dcterms:W3CDTF">2025-08-21T02:35:23Z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831ea121-428e-4227-94d2-698d6eacf2d0</vt:lpwstr>
  </property>
  <property fmtid="{D5CDD505-2E9C-101B-9397-08002B2CF9AE}" pid="3" name="ContentTypeId">
    <vt:lpwstr>0x010100324FEA46831BAB4996C47B7FAF0FA2A8</vt:lpwstr>
  </property>
  <property fmtid="{D5CDD505-2E9C-101B-9397-08002B2CF9AE}" pid="4" name="Organization">
    <vt:lpwstr/>
  </property>
  <property fmtid="{D5CDD505-2E9C-101B-9397-08002B2CF9AE}" pid="5" name="Document Status">
    <vt:lpwstr/>
  </property>
  <property fmtid="{D5CDD505-2E9C-101B-9397-08002B2CF9AE}" pid="6" name="Document Type">
    <vt:lpwstr/>
  </property>
</Properties>
</file>